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89" r:id="rId4"/>
    <p:sldId id="276" r:id="rId5"/>
    <p:sldId id="284" r:id="rId6"/>
    <p:sldId id="285" r:id="rId7"/>
    <p:sldId id="257" r:id="rId8"/>
    <p:sldId id="258" r:id="rId9"/>
    <p:sldId id="264" r:id="rId10"/>
    <p:sldId id="265" r:id="rId11"/>
    <p:sldId id="287" r:id="rId12"/>
    <p:sldId id="288" r:id="rId13"/>
    <p:sldId id="266" r:id="rId14"/>
    <p:sldId id="259" r:id="rId15"/>
    <p:sldId id="267" r:id="rId16"/>
    <p:sldId id="268" r:id="rId17"/>
    <p:sldId id="260" r:id="rId18"/>
    <p:sldId id="269" r:id="rId19"/>
    <p:sldId id="261" r:id="rId20"/>
    <p:sldId id="272" r:id="rId21"/>
    <p:sldId id="274" r:id="rId22"/>
    <p:sldId id="262" r:id="rId23"/>
    <p:sldId id="270" r:id="rId24"/>
    <p:sldId id="271" r:id="rId25"/>
    <p:sldId id="286" r:id="rId26"/>
    <p:sldId id="263" r:id="rId27"/>
    <p:sldId id="292" r:id="rId28"/>
    <p:sldId id="277" r:id="rId29"/>
    <p:sldId id="280" r:id="rId30"/>
    <p:sldId id="281" r:id="rId31"/>
    <p:sldId id="282" r:id="rId32"/>
    <p:sldId id="291" r:id="rId33"/>
    <p:sldId id="290" r:id="rId3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4ADE7-B744-451C-A01C-AB6C8B7C8222}" type="datetimeFigureOut">
              <a:rPr lang="ko-KR" altLang="en-US" smtClean="0"/>
              <a:pPr/>
              <a:t>2010-11-23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E407E-26C7-4123-9FE5-47E44088E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논문 작성법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인제대학교 의과대학 </a:t>
            </a:r>
            <a:endParaRPr lang="en-US" altLang="ko-KR" sz="2800" dirty="0" smtClean="0"/>
          </a:p>
          <a:p>
            <a:r>
              <a:rPr lang="ko-KR" altLang="en-US" sz="2800" dirty="0" smtClean="0"/>
              <a:t>해부학교실 허대영</a:t>
            </a:r>
            <a:endParaRPr lang="ko-KR" alt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서론</a:t>
            </a:r>
            <a:r>
              <a:rPr lang="en-US" altLang="ko-KR" dirty="0" smtClean="0"/>
              <a:t>(Introduction)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서론의 </a:t>
            </a:r>
            <a:r>
              <a:rPr lang="ko-KR" altLang="en-US" dirty="0" err="1" smtClean="0"/>
              <a:t>종말부에는</a:t>
            </a:r>
            <a:r>
              <a:rPr lang="ko-KR" altLang="en-US" dirty="0" smtClean="0"/>
              <a:t> 실험방법</a:t>
            </a:r>
            <a:r>
              <a:rPr lang="en-US" altLang="ko-KR" dirty="0" smtClean="0"/>
              <a:t>, </a:t>
            </a:r>
            <a:r>
              <a:rPr lang="ko-KR" altLang="en-US" dirty="0" smtClean="0"/>
              <a:t>논점에 대한 해답이 일부 포함되는 경우가 있다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특히 출간되는 논문의 경우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서론의 시제</a:t>
            </a:r>
            <a:r>
              <a:rPr lang="en-US" altLang="ko-KR" dirty="0" smtClean="0"/>
              <a:t>:</a:t>
            </a:r>
          </a:p>
          <a:p>
            <a:pPr lvl="1"/>
            <a:r>
              <a:rPr lang="ko-KR" altLang="en-US" dirty="0" smtClean="0"/>
              <a:t>알려진 사항이나 미지사항 같은 현시점에서 사실인 사항은 현재형으로 설명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다른 연구자의 업적에 언급할 때는 특별한 이유가 아니면 연구자의 이름보다는 연구자체의 내용을 기술하는 편이 스토리의 흐름을 알기 쉽게 하므로 바람직하다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서론이 갖추어야 할 사항</a:t>
            </a: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2538" y="2390775"/>
            <a:ext cx="6637337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서론이 갖추어야 할 사항</a:t>
            </a:r>
            <a:endParaRPr lang="ko-KR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3050" y="2462213"/>
            <a:ext cx="60579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서론</a:t>
            </a:r>
            <a:r>
              <a:rPr lang="en-US" altLang="ko-KR" dirty="0" smtClean="0"/>
              <a:t>(Introduction) </a:t>
            </a:r>
            <a:r>
              <a:rPr lang="ko-KR" altLang="en-US" dirty="0" smtClean="0"/>
              <a:t>기술의 </a:t>
            </a:r>
            <a:r>
              <a:rPr lang="en-US" altLang="ko-KR" dirty="0" smtClean="0"/>
              <a:t>Tips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sz="2800" dirty="0" smtClean="0"/>
              <a:t>알려진 사항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미지사항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논점의 순서로 설명</a:t>
            </a:r>
            <a:endParaRPr lang="en-US" altLang="ko-KR" sz="2800" dirty="0" smtClean="0"/>
          </a:p>
          <a:p>
            <a:r>
              <a:rPr lang="ko-KR" altLang="en-US" sz="2800" dirty="0" smtClean="0"/>
              <a:t>선행되는 설명에서 논점이 필연적으로 길잡이를 하도록 한다</a:t>
            </a:r>
            <a:r>
              <a:rPr lang="en-US" altLang="ko-KR" sz="2800" dirty="0" smtClean="0"/>
              <a:t>.</a:t>
            </a:r>
          </a:p>
          <a:p>
            <a:r>
              <a:rPr lang="ko-KR" altLang="en-US" sz="2800" dirty="0" smtClean="0"/>
              <a:t>두 논점이 포함될 때는 각각의 논점을 이끄는 배경을 설명한다</a:t>
            </a:r>
            <a:r>
              <a:rPr lang="en-US" altLang="ko-KR" sz="2800" dirty="0" smtClean="0"/>
              <a:t>.</a:t>
            </a:r>
          </a:p>
          <a:p>
            <a:r>
              <a:rPr lang="ko-KR" altLang="en-US" sz="2800" dirty="0" smtClean="0"/>
              <a:t>필요하다면 실험방법이나 논점에 대한 해답을 </a:t>
            </a:r>
            <a:r>
              <a:rPr lang="ko-KR" altLang="en-US" sz="2800" dirty="0" err="1" smtClean="0"/>
              <a:t>종말부에</a:t>
            </a:r>
            <a:r>
              <a:rPr lang="ko-KR" altLang="en-US" sz="2800" dirty="0" smtClean="0"/>
              <a:t> 기록한다</a:t>
            </a:r>
            <a:r>
              <a:rPr lang="en-US" altLang="ko-KR" sz="2800" dirty="0" smtClean="0"/>
              <a:t>.</a:t>
            </a:r>
          </a:p>
          <a:p>
            <a:r>
              <a:rPr lang="ko-KR" altLang="en-US" sz="2800" dirty="0" smtClean="0"/>
              <a:t>문헌의 수는 필요 최소한으로 한다</a:t>
            </a:r>
            <a:r>
              <a:rPr lang="en-US" altLang="ko-KR" sz="2800" dirty="0" smtClean="0"/>
              <a:t>.</a:t>
            </a:r>
          </a:p>
          <a:p>
            <a:endParaRPr lang="en-US" altLang="ko-KR" sz="2800" dirty="0" smtClean="0"/>
          </a:p>
          <a:p>
            <a:r>
              <a:rPr lang="ko-KR" altLang="en-US" sz="2800" dirty="0" smtClean="0"/>
              <a:t>연구의 새로운 점을 명확히 한다</a:t>
            </a:r>
            <a:r>
              <a:rPr lang="en-US" altLang="ko-KR" sz="2800" dirty="0" smtClean="0"/>
              <a:t>. </a:t>
            </a:r>
          </a:p>
          <a:p>
            <a:r>
              <a:rPr lang="ko-KR" altLang="en-US" sz="2800" dirty="0" smtClean="0"/>
              <a:t>연구의 중요성을 명확히 한다</a:t>
            </a:r>
            <a:r>
              <a:rPr lang="en-US" altLang="ko-KR" sz="2800" dirty="0" smtClean="0"/>
              <a:t>.</a:t>
            </a:r>
          </a:p>
          <a:p>
            <a:r>
              <a:rPr lang="ko-KR" altLang="en-US" sz="2800" dirty="0" smtClean="0"/>
              <a:t>서론은 되도록 짧게 한다</a:t>
            </a:r>
            <a:r>
              <a:rPr lang="en-US" altLang="ko-KR" sz="2800" dirty="0" smtClean="0"/>
              <a:t>.</a:t>
            </a:r>
          </a:p>
          <a:p>
            <a:r>
              <a:rPr lang="ko-KR" altLang="en-US" sz="2800" dirty="0" smtClean="0"/>
              <a:t>독자의 관심을 불러 일으키도록 설명한다</a:t>
            </a:r>
            <a:r>
              <a:rPr lang="en-US" altLang="ko-KR" sz="2800" dirty="0" smtClean="0"/>
              <a:t>. </a:t>
            </a:r>
            <a:endParaRPr lang="ko-KR" alt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dirty="0" smtClean="0"/>
              <a:t>대상과 방법</a:t>
            </a:r>
            <a:r>
              <a:rPr lang="en-US" altLang="ko-KR" sz="3600" dirty="0" smtClean="0"/>
              <a:t>(Materials and Methods)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역할</a:t>
            </a:r>
            <a:endParaRPr lang="en-US" altLang="ko-KR" dirty="0" smtClean="0"/>
          </a:p>
          <a:p>
            <a:pPr marL="971550" lvl="1" indent="-514350">
              <a:buFontTx/>
              <a:buChar char="-"/>
            </a:pPr>
            <a:r>
              <a:rPr lang="ko-KR" altLang="en-US" dirty="0" smtClean="0"/>
              <a:t>논점에 답을 얻기 위해 저자가 무엇을 했는가를 설명하는 부분</a:t>
            </a:r>
            <a:endParaRPr lang="en-US" altLang="ko-KR" dirty="0" smtClean="0"/>
          </a:p>
          <a:p>
            <a:pPr marL="971550" lvl="1" indent="-514350">
              <a:buFontTx/>
              <a:buChar char="-"/>
            </a:pPr>
            <a:r>
              <a:rPr lang="ko-KR" altLang="en-US" dirty="0" smtClean="0"/>
              <a:t>독자가 실험을 재현하든가 실험을 평가하는 것이 가능하도록 상세히 방법을 설명하고 문헌을 포함시킨다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포함되는 내용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대상</a:t>
            </a:r>
            <a:r>
              <a:rPr lang="en-US" altLang="ko-KR" dirty="0" smtClean="0"/>
              <a:t>(Materials): </a:t>
            </a:r>
            <a:r>
              <a:rPr lang="ko-KR" altLang="en-US" dirty="0" smtClean="0"/>
              <a:t>화학제품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실험대상 생물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동물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조직</a:t>
            </a:r>
            <a:r>
              <a:rPr lang="en-US" altLang="ko-KR" dirty="0" smtClean="0"/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방법</a:t>
            </a:r>
            <a:r>
              <a:rPr lang="en-US" altLang="ko-KR" dirty="0" smtClean="0"/>
              <a:t>(Methods)</a:t>
            </a:r>
          </a:p>
          <a:p>
            <a:pPr marL="1371600" lvl="2" indent="-514350">
              <a:buNone/>
            </a:pPr>
            <a:r>
              <a:rPr lang="en-US" altLang="ko-KR" dirty="0" smtClean="0"/>
              <a:t>-</a:t>
            </a:r>
            <a:r>
              <a:rPr lang="ko-KR" altLang="en-US" dirty="0" smtClean="0"/>
              <a:t>프로토콜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목적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방법과 장치</a:t>
            </a:r>
            <a:endParaRPr lang="en-US" altLang="ko-KR" dirty="0" smtClean="0"/>
          </a:p>
          <a:p>
            <a:pPr marL="1371600" lvl="2" indent="-514350">
              <a:buNone/>
            </a:pPr>
            <a:r>
              <a:rPr lang="en-US" altLang="ko-KR" dirty="0" smtClean="0"/>
              <a:t>-</a:t>
            </a:r>
            <a:r>
              <a:rPr lang="ko-KR" altLang="en-US" dirty="0" smtClean="0"/>
              <a:t>데이터의 </a:t>
            </a:r>
            <a:r>
              <a:rPr lang="ko-KR" altLang="en-US" dirty="0" err="1" smtClean="0"/>
              <a:t>해석법</a:t>
            </a:r>
            <a:r>
              <a:rPr lang="en-US" altLang="ko-KR" dirty="0" smtClean="0"/>
              <a:t>(</a:t>
            </a:r>
            <a:r>
              <a:rPr lang="ko-KR" altLang="en-US" dirty="0" smtClean="0"/>
              <a:t>통계방법</a:t>
            </a:r>
            <a:r>
              <a:rPr lang="en-US" altLang="ko-KR" dirty="0" smtClean="0"/>
              <a:t> </a:t>
            </a:r>
            <a:r>
              <a:rPr lang="ko-KR" altLang="en-US" dirty="0" smtClean="0"/>
              <a:t>및 해석방법 </a:t>
            </a:r>
            <a:r>
              <a:rPr lang="en-US" altLang="ko-KR" dirty="0" smtClean="0"/>
              <a:t>ex. P-value)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dirty="0" smtClean="0"/>
              <a:t>대상과 방법</a:t>
            </a:r>
            <a:r>
              <a:rPr lang="en-US" altLang="ko-KR" sz="3600" dirty="0" smtClean="0"/>
              <a:t>(Materials and Methods)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o-KR" altLang="en-US" sz="2400" dirty="0" smtClean="0"/>
              <a:t>무엇이 어떤 모양으로 되었나를 충분히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또한 정확히 설명</a:t>
            </a:r>
            <a:endParaRPr lang="en-US" altLang="ko-KR" sz="2400" dirty="0" smtClean="0"/>
          </a:p>
          <a:p>
            <a:r>
              <a:rPr lang="ko-KR" altLang="en-US" sz="2400" dirty="0" smtClean="0"/>
              <a:t>쓸데없는 말은 줄이고 혼란을 야기하는 듯한 자세한 설명은 피해야 한다</a:t>
            </a:r>
            <a:endParaRPr lang="en-US" altLang="ko-KR" sz="2400" dirty="0" smtClean="0"/>
          </a:p>
          <a:p>
            <a:endParaRPr lang="en-US" altLang="ko-KR" sz="2400" dirty="0" smtClean="0"/>
          </a:p>
          <a:p>
            <a:r>
              <a:rPr lang="ko-KR" altLang="en-US" sz="2400" dirty="0" smtClean="0"/>
              <a:t>동사의 시제는 원칙적으로 </a:t>
            </a:r>
            <a:r>
              <a:rPr lang="ko-KR" altLang="en-US" sz="2400" dirty="0" err="1" smtClean="0"/>
              <a:t>과거형으로</a:t>
            </a:r>
            <a:r>
              <a:rPr lang="ko-KR" altLang="en-US" sz="2400" dirty="0" smtClean="0"/>
              <a:t> 한다</a:t>
            </a:r>
            <a:r>
              <a:rPr lang="en-US" altLang="ko-KR" sz="2400" dirty="0" smtClean="0"/>
              <a:t>. </a:t>
            </a:r>
            <a:r>
              <a:rPr lang="ko-KR" altLang="en-US" sz="2400" dirty="0" smtClean="0"/>
              <a:t>다만 데이터의 표현법에 관한 설명은 현재형으로 한다</a:t>
            </a:r>
            <a:r>
              <a:rPr lang="en-US" altLang="ko-KR" sz="2400" dirty="0" smtClean="0"/>
              <a:t>(Data are summarized as mean +SD)</a:t>
            </a:r>
          </a:p>
          <a:p>
            <a:endParaRPr lang="en-US" altLang="ko-KR" sz="2400" dirty="0" smtClean="0"/>
          </a:p>
          <a:p>
            <a:r>
              <a:rPr lang="ko-KR" altLang="en-US" sz="2400" dirty="0" smtClean="0"/>
              <a:t>실험대상이 여러 서브그룹으로 나누어 있는 경우 서브그룹 표본수의 합계가 실험대상의 총수가 되도록 설명한다</a:t>
            </a:r>
            <a:r>
              <a:rPr lang="en-US" altLang="ko-KR" sz="2400" dirty="0" smtClean="0"/>
              <a:t>.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dirty="0" smtClean="0"/>
              <a:t>대상과 방법</a:t>
            </a:r>
            <a:r>
              <a:rPr lang="en-US" altLang="ko-KR" sz="3600" dirty="0" smtClean="0"/>
              <a:t>(Materials and Methods)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sz="2800" dirty="0" smtClean="0"/>
              <a:t>서브섹션 내의 토픽 배열은 시간 또는 중요도의 차례로 배치한다</a:t>
            </a:r>
            <a:r>
              <a:rPr lang="en-US" altLang="ko-KR" sz="2800" dirty="0" smtClean="0"/>
              <a:t>.</a:t>
            </a:r>
          </a:p>
          <a:p>
            <a:endParaRPr lang="en-US" altLang="ko-KR" sz="2800" dirty="0" smtClean="0"/>
          </a:p>
          <a:p>
            <a:r>
              <a:rPr lang="ko-KR" altLang="en-US" sz="2800" dirty="0" smtClean="0"/>
              <a:t>프로토콜은 간결하고 동시에 충분한 내용을 포함하고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더구나 하나로 통합하여 기술하여야 한다</a:t>
            </a:r>
            <a:r>
              <a:rPr lang="en-US" altLang="ko-KR" sz="2800" dirty="0" smtClean="0"/>
              <a:t>. </a:t>
            </a:r>
            <a:r>
              <a:rPr lang="ko-KR" altLang="en-US" sz="2800" dirty="0" smtClean="0"/>
              <a:t>불필요한 세세한 사항이나 중복을 피함</a:t>
            </a:r>
            <a:r>
              <a:rPr lang="en-US" altLang="ko-KR" sz="2800" dirty="0" smtClean="0"/>
              <a:t>. </a:t>
            </a:r>
          </a:p>
          <a:p>
            <a:endParaRPr lang="en-US" altLang="ko-KR" sz="2800" dirty="0" smtClean="0"/>
          </a:p>
          <a:p>
            <a:r>
              <a:rPr lang="ko-KR" altLang="en-US" sz="2800" dirty="0" smtClean="0"/>
              <a:t>단락의 표지</a:t>
            </a:r>
            <a:r>
              <a:rPr lang="en-US" altLang="ko-KR" sz="2800" dirty="0" smtClean="0"/>
              <a:t>(title)</a:t>
            </a:r>
            <a:r>
              <a:rPr lang="ko-KR" altLang="en-US" sz="2800" dirty="0" smtClean="0"/>
              <a:t>을 사용하여 개관을 명료하게 한다</a:t>
            </a:r>
            <a:r>
              <a:rPr lang="en-US" altLang="ko-KR" sz="2800" dirty="0" smtClean="0"/>
              <a:t>.</a:t>
            </a:r>
          </a:p>
          <a:p>
            <a:endParaRPr lang="en-US" altLang="ko-KR" sz="2800" dirty="0" smtClean="0"/>
          </a:p>
          <a:p>
            <a:r>
              <a:rPr lang="ko-KR" altLang="en-US" sz="2800" dirty="0" smtClean="0"/>
              <a:t>길이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연구내용을 충분히 설명하면서도 불필요한 사항이나 지나치게 자세한 설명은 포함시키지 않도록 한다</a:t>
            </a:r>
            <a:r>
              <a:rPr lang="en-US" altLang="ko-KR" sz="2800" dirty="0" smtClean="0"/>
              <a:t>.</a:t>
            </a:r>
          </a:p>
          <a:p>
            <a:endParaRPr lang="ko-KR" alt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800" dirty="0" smtClean="0"/>
              <a:t>결과</a:t>
            </a:r>
            <a:r>
              <a:rPr lang="en-US" altLang="ko-KR" sz="4800" dirty="0" smtClean="0"/>
              <a:t>(Results)</a:t>
            </a:r>
            <a:endParaRPr lang="ko-KR" altLang="en-US" sz="4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역할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실험결과의 메시지를 설명하는 것</a:t>
            </a:r>
            <a:r>
              <a:rPr lang="en-US" altLang="ko-KR" dirty="0" smtClean="0"/>
              <a:t>, materials and methods </a:t>
            </a:r>
            <a:r>
              <a:rPr lang="ko-KR" altLang="en-US" dirty="0" smtClean="0"/>
              <a:t>부분의 설명과 대응하여 있지 않으면 </a:t>
            </a:r>
            <a:r>
              <a:rPr lang="ko-KR" altLang="en-US" dirty="0" err="1" smtClean="0"/>
              <a:t>안된다</a:t>
            </a:r>
            <a:r>
              <a:rPr lang="en-US" altLang="ko-KR" dirty="0" smtClean="0"/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메시지를 지지하는 증거를 데이터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그림</a:t>
            </a:r>
            <a:r>
              <a:rPr lang="en-US" altLang="ko-KR" dirty="0" smtClean="0"/>
              <a:t>, </a:t>
            </a:r>
            <a:r>
              <a:rPr lang="ko-KR" altLang="en-US" dirty="0" smtClean="0"/>
              <a:t>표의 모양으로 제시하는 것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중요한 데이터는 그림이나 표의 형으로 제시하는 편이 바람직함</a:t>
            </a:r>
            <a:r>
              <a:rPr lang="en-US" altLang="ko-KR" dirty="0" smtClean="0"/>
              <a:t>. </a:t>
            </a:r>
          </a:p>
          <a:p>
            <a:pPr marL="971550" lvl="1" indent="-514350">
              <a:buNone/>
            </a:pPr>
            <a:r>
              <a:rPr lang="en-US" altLang="ko-KR" dirty="0" smtClean="0"/>
              <a:t>=&gt;***</a:t>
            </a:r>
            <a:r>
              <a:rPr lang="ko-KR" altLang="en-US" dirty="0" smtClean="0"/>
              <a:t>다른 연구자와의 결과 비교는 포함하지 않는다</a:t>
            </a:r>
            <a:r>
              <a:rPr lang="en-US" altLang="ko-KR" dirty="0" smtClean="0"/>
              <a:t>.***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내용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논점에 대한 실험결과에 대해서만 설명한다</a:t>
            </a:r>
            <a:r>
              <a:rPr lang="en-US" altLang="ko-KR" dirty="0" smtClean="0"/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데이터에 대한 설명은 될 수 있으면 </a:t>
            </a:r>
            <a:r>
              <a:rPr lang="ko-KR" altLang="en-US" dirty="0" err="1" smtClean="0"/>
              <a:t>적게하고</a:t>
            </a:r>
            <a:r>
              <a:rPr lang="ko-KR" altLang="en-US" dirty="0" smtClean="0"/>
              <a:t> 도표나 그림으로 나타내는 것이 좋다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결과</a:t>
            </a:r>
            <a:r>
              <a:rPr lang="en-US" altLang="ko-KR" dirty="0" smtClean="0"/>
              <a:t>(Results)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내용</a:t>
            </a:r>
            <a:endParaRPr lang="en-US" altLang="ko-KR" dirty="0" smtClean="0"/>
          </a:p>
          <a:p>
            <a:pPr marL="971550" lvl="1" indent="-514350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데이터는 정확하고 표현이 일관되게 기술한다</a:t>
            </a:r>
            <a:r>
              <a:rPr lang="en-US" altLang="ko-KR" dirty="0" smtClean="0"/>
              <a:t>.</a:t>
            </a:r>
          </a:p>
          <a:p>
            <a:pPr marL="971550" lvl="1" indent="-514350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경과에 따라 중요도의 순서에 따라 기록한다</a:t>
            </a:r>
            <a:r>
              <a:rPr lang="en-US" altLang="ko-KR" dirty="0" smtClean="0"/>
              <a:t>.</a:t>
            </a:r>
          </a:p>
          <a:p>
            <a:pPr marL="971550" lvl="1" indent="-514350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논점에 답하기 위한 결과를 최초로 </a:t>
            </a:r>
            <a:r>
              <a:rPr lang="ko-KR" altLang="en-US" dirty="0" err="1" smtClean="0"/>
              <a:t>패러그래프의</a:t>
            </a:r>
            <a:r>
              <a:rPr lang="ko-KR" altLang="en-US" dirty="0" smtClean="0"/>
              <a:t> 앞머리에 설명하도록 주의한다</a:t>
            </a:r>
            <a:r>
              <a:rPr lang="en-US" altLang="ko-KR" dirty="0" smtClean="0"/>
              <a:t>.</a:t>
            </a:r>
          </a:p>
          <a:p>
            <a:pPr marL="971550" lvl="1" indent="-514350">
              <a:buNone/>
            </a:pPr>
            <a:r>
              <a:rPr lang="en-US" altLang="ko-KR" dirty="0" smtClean="0"/>
              <a:t>*** Results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Methods</a:t>
            </a:r>
            <a:r>
              <a:rPr lang="ko-KR" altLang="en-US" dirty="0" smtClean="0"/>
              <a:t>의 관련 내용은 </a:t>
            </a:r>
            <a:r>
              <a:rPr lang="en-US" altLang="ko-KR" dirty="0" smtClean="0"/>
              <a:t>1</a:t>
            </a:r>
            <a:r>
              <a:rPr lang="ko-KR" altLang="en-US" dirty="0" smtClean="0"/>
              <a:t>대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의 대응이 없어서는 안된다</a:t>
            </a:r>
            <a:r>
              <a:rPr lang="en-US" altLang="ko-KR" dirty="0" smtClean="0"/>
              <a:t>.</a:t>
            </a:r>
          </a:p>
          <a:p>
            <a:pPr marL="971550" lvl="1" indent="-514350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되도록이면 짧게 하도록 주의한다</a:t>
            </a:r>
            <a:r>
              <a:rPr lang="en-US" altLang="ko-KR" dirty="0" smtClean="0"/>
              <a:t>.</a:t>
            </a:r>
          </a:p>
          <a:p>
            <a:pPr marL="971550" lvl="1" indent="-514350">
              <a:buNone/>
            </a:pPr>
            <a:endParaRPr lang="en-US" altLang="ko-KR" dirty="0" smtClean="0"/>
          </a:p>
          <a:p>
            <a:pPr marL="571500" indent="-514350"/>
            <a:r>
              <a:rPr lang="ko-KR" altLang="en-US" dirty="0" smtClean="0"/>
              <a:t>시제는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과거형을</a:t>
            </a:r>
            <a:r>
              <a:rPr lang="ko-KR" altLang="en-US" dirty="0" smtClean="0"/>
              <a:t> 사용한다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고찰</a:t>
            </a:r>
            <a:r>
              <a:rPr lang="en-US" altLang="ko-KR" dirty="0" smtClean="0"/>
              <a:t>(Discussion)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역할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서론에서 제시된 논점에 대답하는 것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논점에 대한 해답을 뒷받침하는 실험결과에 대하여 논하는 것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결과의 해석을 뒷받침할 수 있는 업적</a:t>
            </a:r>
            <a:r>
              <a:rPr lang="en-US" altLang="ko-KR" dirty="0" smtClean="0"/>
              <a:t>(</a:t>
            </a:r>
            <a:r>
              <a:rPr lang="ko-KR" altLang="en-US" dirty="0" smtClean="0"/>
              <a:t>기존의 지식</a:t>
            </a:r>
            <a:r>
              <a:rPr lang="en-US" altLang="ko-KR" dirty="0" smtClean="0"/>
              <a:t>)</a:t>
            </a:r>
            <a:r>
              <a:rPr lang="ko-KR" altLang="en-US" dirty="0" smtClean="0"/>
              <a:t>과의 관련성을 설명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2010-11-22 22;05;20.jpg"/>
          <p:cNvPicPr>
            <a:picLocks noChangeAspect="1"/>
          </p:cNvPicPr>
          <p:nvPr/>
        </p:nvPicPr>
        <p:blipFill>
          <a:blip r:embed="rId2"/>
          <a:srcRect l="1561" t="2439" r="1659" b="2439"/>
          <a:stretch>
            <a:fillRect/>
          </a:stretch>
        </p:blipFill>
        <p:spPr>
          <a:xfrm>
            <a:off x="169924" y="1224772"/>
            <a:ext cx="8786842" cy="5527207"/>
          </a:xfrm>
          <a:prstGeom prst="rect">
            <a:avLst/>
          </a:prstGeom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/>
          <a:lstStyle/>
          <a:p>
            <a:r>
              <a:rPr lang="ko-KR" altLang="en-US" b="1" dirty="0" err="1" smtClean="0">
                <a:latin typeface="굴림" pitchFamily="50" charset="-127"/>
                <a:ea typeface="굴림" pitchFamily="50" charset="-127"/>
              </a:rPr>
              <a:t>군맹무상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b="1" dirty="0" err="1" smtClean="0">
                <a:latin typeface="굴림" pitchFamily="50" charset="-127"/>
                <a:ea typeface="굴림" pitchFamily="50" charset="-127"/>
              </a:rPr>
              <a:t>群盲撫象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)</a:t>
            </a:r>
            <a:endParaRPr lang="ko-KR" altLang="en-US" b="1" dirty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고찰</a:t>
            </a:r>
            <a:r>
              <a:rPr lang="en-US" altLang="ko-KR" dirty="0" smtClean="0"/>
              <a:t>(Discussion)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내용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논점에 대한 해답을 말하는 것으로 시작된다</a:t>
            </a:r>
            <a:r>
              <a:rPr lang="en-US" altLang="ko-KR" dirty="0" smtClean="0"/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논점에 대한 해답을 뒷받침하는 설명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논점에 대한 해답에 대한 보조설명</a:t>
            </a:r>
            <a:endParaRPr lang="en-US" altLang="ko-KR" dirty="0" smtClean="0"/>
          </a:p>
          <a:p>
            <a:pPr marL="1371600" lvl="2" indent="-514350">
              <a:buNone/>
            </a:pPr>
            <a:r>
              <a:rPr lang="en-US" altLang="ko-KR" dirty="0" smtClean="0"/>
              <a:t>- </a:t>
            </a:r>
            <a:r>
              <a:rPr lang="ko-KR" altLang="en-US" dirty="0" smtClean="0"/>
              <a:t>해답이 타당한 근거설명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과거의 성적과의 적합성 설명 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논점에 대한 해답을 방어할 것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모순된 실험결과의 설명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독창성의 확립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다른 보고와의 모순점 설명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예상외의 지견의 설명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방법론의 한계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연구계획의 취약성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가정의 확실성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연구의 중요성에 대한 언급</a:t>
            </a:r>
            <a:r>
              <a:rPr lang="en-US" altLang="ko-KR" dirty="0" smtClean="0"/>
              <a:t>(</a:t>
            </a:r>
            <a:r>
              <a:rPr lang="ko-KR" altLang="en-US" dirty="0" smtClean="0"/>
              <a:t>확립</a:t>
            </a:r>
            <a:r>
              <a:rPr lang="en-US" altLang="ko-KR" dirty="0" smtClean="0"/>
              <a:t>)-</a:t>
            </a:r>
            <a:r>
              <a:rPr lang="ko-KR" altLang="en-US" dirty="0" smtClean="0"/>
              <a:t>끝에 비치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고찰</a:t>
            </a:r>
            <a:r>
              <a:rPr lang="en-US" altLang="ko-KR" dirty="0" smtClean="0"/>
              <a:t>(Discussion)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sz="2800" dirty="0" smtClean="0"/>
              <a:t>지루한 설명은 피한다</a:t>
            </a:r>
            <a:r>
              <a:rPr lang="en-US" altLang="ko-KR" sz="2800" dirty="0" smtClean="0"/>
              <a:t>. </a:t>
            </a:r>
            <a:r>
              <a:rPr lang="ko-KR" altLang="en-US" sz="2800" dirty="0" smtClean="0"/>
              <a:t>최저한 필요한 설명은 해답을 말하는 것이다</a:t>
            </a:r>
            <a:r>
              <a:rPr lang="en-US" altLang="ko-KR" sz="2800" dirty="0" smtClean="0"/>
              <a:t>.</a:t>
            </a:r>
          </a:p>
          <a:p>
            <a:endParaRPr lang="en-US" altLang="ko-KR" sz="2800" dirty="0" smtClean="0"/>
          </a:p>
          <a:p>
            <a:r>
              <a:rPr lang="ko-KR" altLang="en-US" sz="2800" dirty="0" smtClean="0"/>
              <a:t>필요에 따라서 해답을 뒷받침하는 실험결과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해답의 설명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해답의 방어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기타사항을 추가한다</a:t>
            </a:r>
            <a:r>
              <a:rPr lang="en-US" altLang="ko-KR" sz="2800" dirty="0" smtClean="0"/>
              <a:t>.</a:t>
            </a:r>
          </a:p>
          <a:p>
            <a:endParaRPr lang="en-US" altLang="ko-KR" sz="2800" dirty="0" smtClean="0"/>
          </a:p>
          <a:p>
            <a:r>
              <a:rPr lang="ko-KR" altLang="en-US" sz="2800" dirty="0" smtClean="0"/>
              <a:t>논점에 대한 해답과 그 표지는 현재형으로 기술</a:t>
            </a:r>
            <a:endParaRPr lang="en-US" altLang="ko-KR" sz="2800" dirty="0" smtClean="0"/>
          </a:p>
          <a:p>
            <a:endParaRPr lang="en-US" altLang="ko-KR" sz="2800" dirty="0" smtClean="0"/>
          </a:p>
          <a:p>
            <a:r>
              <a:rPr lang="ko-KR" altLang="en-US" sz="2800" dirty="0" smtClean="0"/>
              <a:t>해답과 그 응용 기술의 경우에는 강한 표현의 동사를 사용한다</a:t>
            </a:r>
            <a:r>
              <a:rPr lang="en-US" altLang="ko-KR" sz="2800" dirty="0" smtClean="0"/>
              <a:t>. </a:t>
            </a:r>
            <a:r>
              <a:rPr lang="ko-KR" altLang="en-US" sz="2800" dirty="0" smtClean="0"/>
              <a:t>의미부여와 예측기술인 경우에는 표현이 약한 동사를 사용한다</a:t>
            </a:r>
            <a:r>
              <a:rPr lang="en-US" altLang="ko-KR" sz="2800" dirty="0" smtClean="0"/>
              <a:t>.</a:t>
            </a:r>
          </a:p>
          <a:p>
            <a:endParaRPr lang="en-US" altLang="ko-KR" sz="2800" dirty="0" smtClean="0"/>
          </a:p>
          <a:p>
            <a:r>
              <a:rPr lang="ko-KR" altLang="en-US" sz="2800" dirty="0" smtClean="0"/>
              <a:t>특별한 이유가 있을 때에 한하여 연구자의 실명을 적어둔다</a:t>
            </a:r>
            <a:r>
              <a:rPr lang="en-US" altLang="ko-KR" sz="2800" dirty="0" smtClean="0"/>
              <a:t>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초록</a:t>
            </a:r>
            <a:r>
              <a:rPr lang="en-US" altLang="ko-KR" dirty="0" smtClean="0"/>
              <a:t>(Abstract)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역할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논문의 개관을 만드는 것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주된 스토리와 가장 중요한 몇 개의 구체적인 사항을 기록한다</a:t>
            </a:r>
            <a:r>
              <a:rPr lang="en-US" altLang="ko-KR" dirty="0" smtClean="0"/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논문 전체를 읽는 독자와 초록만을 읽는 독자의 양쪽 모두가 </a:t>
            </a:r>
            <a:r>
              <a:rPr lang="ko-KR" altLang="en-US" dirty="0" err="1" smtClean="0"/>
              <a:t>알기쉽도록</a:t>
            </a:r>
            <a:r>
              <a:rPr lang="ko-KR" altLang="en-US" dirty="0" smtClean="0"/>
              <a:t> 기술되어야 한다</a:t>
            </a:r>
            <a:r>
              <a:rPr lang="en-US" altLang="ko-KR" dirty="0" smtClean="0"/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한마디로 </a:t>
            </a:r>
            <a:r>
              <a:rPr lang="ko-KR" altLang="en-US" dirty="0" err="1" smtClean="0"/>
              <a:t>요약본으로</a:t>
            </a:r>
            <a:r>
              <a:rPr lang="ko-KR" altLang="en-US" dirty="0" smtClean="0"/>
              <a:t> 너무 길지 않아야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초록</a:t>
            </a:r>
            <a:r>
              <a:rPr lang="en-US" altLang="ko-KR" dirty="0" smtClean="0"/>
              <a:t>(Abstract)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내용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논점에 대해 간결히 언급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논점에 답하기 위해 무엇을 했는가</a:t>
            </a:r>
            <a:r>
              <a:rPr lang="en-US" altLang="ko-KR" dirty="0" smtClean="0"/>
              <a:t>?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논점에 답하기 위한 실험결과에 대해 기록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무엇을 발견했나</a:t>
            </a:r>
            <a:r>
              <a:rPr lang="en-US" altLang="ko-KR" dirty="0" smtClean="0"/>
              <a:t>…</a:t>
            </a:r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해답</a:t>
            </a:r>
            <a:endParaRPr lang="en-US" altLang="ko-KR" dirty="0" smtClean="0"/>
          </a:p>
          <a:p>
            <a:pPr marL="1371600" lvl="2" indent="-514350">
              <a:buNone/>
            </a:pPr>
            <a:r>
              <a:rPr lang="en-US" altLang="ko-KR" dirty="0" smtClean="0"/>
              <a:t>: </a:t>
            </a:r>
            <a:r>
              <a:rPr lang="ko-KR" altLang="en-US" dirty="0" smtClean="0"/>
              <a:t>명확한 표현으로 간결히 설명한다</a:t>
            </a:r>
            <a:r>
              <a:rPr lang="en-US" altLang="ko-KR" dirty="0" smtClean="0"/>
              <a:t>.</a:t>
            </a:r>
          </a:p>
          <a:p>
            <a:pPr marL="1371600" lvl="2" indent="-514350">
              <a:buNone/>
            </a:pPr>
            <a:r>
              <a:rPr lang="en-US" altLang="ko-KR" dirty="0" smtClean="0"/>
              <a:t>***</a:t>
            </a:r>
            <a:r>
              <a:rPr lang="ko-KR" altLang="en-US" dirty="0" smtClean="0"/>
              <a:t>문헌을 열거해서는 </a:t>
            </a:r>
            <a:r>
              <a:rPr lang="ko-KR" altLang="en-US" dirty="0" err="1" smtClean="0"/>
              <a:t>안된다</a:t>
            </a:r>
            <a:r>
              <a:rPr lang="en-US" altLang="ko-KR" dirty="0" smtClean="0"/>
              <a:t>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초록</a:t>
            </a:r>
            <a:r>
              <a:rPr lang="en-US" altLang="ko-KR" dirty="0" smtClean="0"/>
              <a:t>(Abstract)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동사의 시제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본문과 같이 논점과 해답은 현재형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무엇이 시행되었는가와 </a:t>
            </a:r>
            <a:r>
              <a:rPr lang="ko-KR" altLang="en-US" dirty="0" err="1" smtClean="0"/>
              <a:t>무엇ㅇ르</a:t>
            </a:r>
            <a:r>
              <a:rPr lang="ko-KR" altLang="en-US" dirty="0" smtClean="0"/>
              <a:t> 발현했는가는 </a:t>
            </a:r>
            <a:r>
              <a:rPr lang="ko-KR" altLang="en-US" dirty="0" err="1" smtClean="0"/>
              <a:t>과거형으로</a:t>
            </a:r>
            <a:r>
              <a:rPr lang="ko-KR" altLang="en-US" dirty="0" smtClean="0"/>
              <a:t> 기술</a:t>
            </a:r>
            <a:endParaRPr lang="en-US" altLang="ko-KR" dirty="0" smtClean="0"/>
          </a:p>
          <a:p>
            <a:r>
              <a:rPr lang="ko-KR" altLang="en-US" dirty="0" smtClean="0"/>
              <a:t>문장의 구조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짧은 문장을 쓰고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명사의 나열을 피한다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단어의 선택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알기 쉬운 단어를 사용한다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약호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Standard </a:t>
            </a:r>
            <a:r>
              <a:rPr lang="ko-KR" altLang="en-US" dirty="0" smtClean="0"/>
              <a:t>약호에 분류된 것만 사용하고 나머지 아닌 것은 피해야 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그래도 사용해야 할 경우 최초의 약호를 꼭 정의한다</a:t>
            </a:r>
            <a:r>
              <a:rPr lang="en-US" altLang="ko-KR" dirty="0" smtClean="0"/>
              <a:t>. </a:t>
            </a:r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길이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초록의 길이는 </a:t>
            </a:r>
            <a:r>
              <a:rPr lang="en-US" altLang="ko-KR" dirty="0" smtClean="0"/>
              <a:t>150 </a:t>
            </a:r>
            <a:r>
              <a:rPr lang="ko-KR" altLang="en-US" dirty="0" smtClean="0"/>
              <a:t>단어 이내라고 말하고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대부분의 잡지에서는 나름대로 </a:t>
            </a:r>
            <a:r>
              <a:rPr lang="ko-KR" altLang="en-US" dirty="0" err="1" smtClean="0"/>
              <a:t>제한어수를</a:t>
            </a:r>
            <a:r>
              <a:rPr lang="ko-KR" altLang="en-US" dirty="0" smtClean="0"/>
              <a:t> 규정하고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초록</a:t>
            </a:r>
            <a:r>
              <a:rPr lang="en-US" altLang="ko-KR" dirty="0" smtClean="0"/>
              <a:t>(Abstract</a:t>
            </a:r>
            <a:r>
              <a:rPr lang="en-US" altLang="ko-KR" dirty="0" smtClean="0"/>
              <a:t>) </a:t>
            </a:r>
            <a:r>
              <a:rPr lang="ko-KR" altLang="en-US" dirty="0" smtClean="0"/>
              <a:t>기술의 </a:t>
            </a:r>
            <a:r>
              <a:rPr lang="en-US" altLang="ko-KR" dirty="0" smtClean="0"/>
              <a:t>Tip</a:t>
            </a:r>
            <a:endParaRPr lang="ko-KR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3238" y="2928938"/>
            <a:ext cx="30575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표제</a:t>
            </a:r>
            <a:r>
              <a:rPr lang="en-US" altLang="ko-KR" dirty="0" smtClean="0"/>
              <a:t>(Title)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ko-KR" altLang="en-US" dirty="0" smtClean="0"/>
              <a:t>역할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표제의 역할은 논문의 토픽 혹은 논문의 요점을 명시하고 독자를 끌어당기는 것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내용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표제에서 토픽을 나타낸다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err="1" smtClean="0"/>
              <a:t>표제안에</a:t>
            </a:r>
            <a:r>
              <a:rPr lang="ko-KR" altLang="en-US" dirty="0" smtClean="0"/>
              <a:t> 요점을 말한다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다음 정보를 포함시킨다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독립변수</a:t>
            </a:r>
            <a:r>
              <a:rPr lang="en-US" altLang="ko-KR" dirty="0" smtClean="0"/>
              <a:t>(X), </a:t>
            </a:r>
            <a:r>
              <a:rPr lang="ko-KR" altLang="en-US" dirty="0" smtClean="0"/>
              <a:t>종속변수</a:t>
            </a:r>
            <a:r>
              <a:rPr lang="en-US" altLang="ko-KR" dirty="0" smtClean="0"/>
              <a:t>(Y), </a:t>
            </a:r>
            <a:r>
              <a:rPr lang="ko-KR" altLang="en-US" dirty="0" smtClean="0"/>
              <a:t>종류 또는 모집단 혹은 실험대상</a:t>
            </a:r>
            <a:r>
              <a:rPr lang="en-US" altLang="ko-KR" dirty="0" smtClean="0"/>
              <a:t>(Z)</a:t>
            </a:r>
          </a:p>
          <a:p>
            <a:pPr lvl="1"/>
            <a:r>
              <a:rPr lang="ko-KR" altLang="en-US" dirty="0" smtClean="0"/>
              <a:t>실험대상의 상황이나 </a:t>
            </a:r>
            <a:r>
              <a:rPr lang="ko-KR" altLang="en-US" dirty="0" err="1" smtClean="0"/>
              <a:t>실험방버블</a:t>
            </a:r>
            <a:r>
              <a:rPr lang="ko-KR" altLang="en-US" dirty="0" smtClean="0"/>
              <a:t> 포함시킬 때가 있다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토픽 또는 요점을 말한다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논문은 심사기준에 맞아야 한다</a:t>
            </a:r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4688" y="1571612"/>
            <a:ext cx="404541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780" y="1142983"/>
            <a:ext cx="6786610" cy="432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038" y="1428736"/>
            <a:ext cx="679635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0"/>
          </a:xfrm>
        </p:spPr>
        <p:txBody>
          <a:bodyPr/>
          <a:lstStyle/>
          <a:p>
            <a:r>
              <a:rPr lang="ko-KR" altLang="en-US" dirty="0" smtClean="0"/>
              <a:t>잘못된 과학적 글쓰기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400436"/>
          </a:xfrm>
        </p:spPr>
        <p:txBody>
          <a:bodyPr/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원숭이 엉덩이는 </a:t>
            </a:r>
            <a:r>
              <a:rPr lang="en-US" altLang="ko-KR" dirty="0" smtClean="0"/>
              <a:t>……. </a:t>
            </a:r>
            <a:r>
              <a:rPr lang="ko-KR" altLang="en-US" dirty="0" smtClean="0"/>
              <a:t>백두산</a:t>
            </a:r>
            <a:r>
              <a:rPr lang="en-US" altLang="ko-KR" dirty="0" smtClean="0"/>
              <a:t>”</a:t>
            </a:r>
          </a:p>
          <a:p>
            <a:pPr lvl="1"/>
            <a:r>
              <a:rPr lang="ko-KR" altLang="en-US" dirty="0" smtClean="0"/>
              <a:t>바르지 않은 인과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바르지 않는 구성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건너뛴 논리 등이 보인다</a:t>
            </a:r>
            <a:r>
              <a:rPr lang="en-US" altLang="ko-KR" dirty="0" smtClean="0"/>
              <a:t>. </a:t>
            </a:r>
          </a:p>
          <a:p>
            <a:pPr lvl="1"/>
            <a:r>
              <a:rPr lang="ko-KR" altLang="en-US" dirty="0" smtClean="0"/>
              <a:t>잘못된 논리 전개를 통한 논리에 맞지 않는 주장은 엉뚱한 원숭이 엉덩이는 백두산으로 이어지게 된다</a:t>
            </a:r>
            <a:r>
              <a:rPr lang="en-US" altLang="ko-KR" dirty="0" smtClean="0"/>
              <a:t>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0727" y="71414"/>
            <a:ext cx="5846054" cy="678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64259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0"/>
          </a:xfrm>
        </p:spPr>
        <p:txBody>
          <a:bodyPr/>
          <a:lstStyle/>
          <a:p>
            <a:r>
              <a:rPr lang="ko-KR" altLang="en-US" dirty="0" smtClean="0"/>
              <a:t>잘못된 과학적 글쓰기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400436"/>
          </a:xfrm>
        </p:spPr>
        <p:txBody>
          <a:bodyPr/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원숭이 엉덩이는 </a:t>
            </a:r>
            <a:r>
              <a:rPr lang="en-US" altLang="ko-KR" dirty="0" smtClean="0"/>
              <a:t>……. </a:t>
            </a:r>
            <a:r>
              <a:rPr lang="ko-KR" altLang="en-US" dirty="0" smtClean="0"/>
              <a:t>백두산</a:t>
            </a:r>
            <a:r>
              <a:rPr lang="en-US" altLang="ko-KR" dirty="0" smtClean="0"/>
              <a:t>”</a:t>
            </a:r>
          </a:p>
          <a:p>
            <a:pPr lvl="1"/>
            <a:r>
              <a:rPr lang="ko-KR" altLang="en-US" dirty="0" smtClean="0"/>
              <a:t>바르지 않은 인과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바르지 않는 구성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건너뛴 논리 등이 보인다</a:t>
            </a:r>
            <a:r>
              <a:rPr lang="en-US" altLang="ko-KR" dirty="0" smtClean="0"/>
              <a:t>. </a:t>
            </a:r>
          </a:p>
          <a:p>
            <a:pPr lvl="1"/>
            <a:r>
              <a:rPr lang="ko-KR" altLang="en-US" dirty="0" smtClean="0"/>
              <a:t>잘못된 논리 전개를 통한 논리에 맞지 않는 주장은 엉뚱한 원숭이 엉덩이는 백두산으로 이어지게 된다</a:t>
            </a:r>
            <a:r>
              <a:rPr lang="en-US" altLang="ko-KR" dirty="0" smtClean="0"/>
              <a:t>.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7519" y="2357430"/>
            <a:ext cx="63150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1678"/>
            <a:ext cx="262219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표절과 인용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논문이 갖추어야 할 사항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2187498" y="1600200"/>
            <a:ext cx="4757742" cy="4525963"/>
          </a:xfrm>
        </p:spPr>
        <p:txBody>
          <a:bodyPr/>
          <a:lstStyle/>
          <a:p>
            <a:r>
              <a:rPr lang="ko-KR" altLang="en-US" dirty="0" err="1" smtClean="0"/>
              <a:t>칠하원칙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누가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언제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어디서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왜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무엇을</a:t>
            </a:r>
            <a:r>
              <a:rPr lang="en-US" altLang="ko-KR" dirty="0" smtClean="0"/>
              <a:t>(</a:t>
            </a:r>
            <a:r>
              <a:rPr lang="ko-KR" altLang="en-US" dirty="0" smtClean="0"/>
              <a:t>목적어</a:t>
            </a:r>
            <a:r>
              <a:rPr lang="en-US" altLang="ko-KR" dirty="0" smtClean="0"/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얼마나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어떻게</a:t>
            </a:r>
            <a:r>
              <a:rPr lang="en-US" altLang="ko-KR" dirty="0" smtClean="0"/>
              <a:t>(</a:t>
            </a:r>
            <a:r>
              <a:rPr lang="ko-KR" altLang="en-US" dirty="0" smtClean="0"/>
              <a:t>서술어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논문의 기본적 구성요소</a:t>
            </a:r>
            <a:endParaRPr lang="ko-KR" altLang="en-US" dirty="0"/>
          </a:p>
        </p:txBody>
      </p:sp>
      <p:grpSp>
        <p:nvGrpSpPr>
          <p:cNvPr id="5" name="그룹 4"/>
          <p:cNvGrpSpPr/>
          <p:nvPr/>
        </p:nvGrpSpPr>
        <p:grpSpPr>
          <a:xfrm>
            <a:off x="1924050" y="2505075"/>
            <a:ext cx="5295900" cy="1847850"/>
            <a:chOff x="1924050" y="2505075"/>
            <a:chExt cx="5295900" cy="184785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4050" y="2505075"/>
              <a:ext cx="5295900" cy="184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직사각형 3"/>
            <p:cNvSpPr/>
            <p:nvPr/>
          </p:nvSpPr>
          <p:spPr>
            <a:xfrm>
              <a:off x="5875640" y="3429000"/>
              <a:ext cx="928694" cy="2143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/>
              <a:t>논문의 </a:t>
            </a:r>
            <a:r>
              <a:rPr lang="ko-KR" altLang="en-US" sz="3200" smtClean="0"/>
              <a:t>기본적 구성요소의 중요성</a:t>
            </a:r>
            <a:endParaRPr lang="ko-KR" altLang="en-US" sz="3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871677"/>
            <a:ext cx="59055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논문 텍스트의 구성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표제</a:t>
            </a:r>
            <a:r>
              <a:rPr lang="en-US" altLang="ko-KR" dirty="0" smtClean="0"/>
              <a:t>(Title)</a:t>
            </a:r>
          </a:p>
          <a:p>
            <a:r>
              <a:rPr lang="ko-KR" altLang="en-US" dirty="0" smtClean="0"/>
              <a:t>초록</a:t>
            </a:r>
            <a:r>
              <a:rPr lang="en-US" altLang="ko-KR" dirty="0" smtClean="0"/>
              <a:t>(Abstract)</a:t>
            </a:r>
          </a:p>
          <a:p>
            <a:r>
              <a:rPr lang="ko-KR" altLang="en-US" dirty="0" smtClean="0"/>
              <a:t>서론</a:t>
            </a:r>
            <a:r>
              <a:rPr lang="en-US" altLang="ko-KR" dirty="0" smtClean="0"/>
              <a:t>(Introduction)</a:t>
            </a:r>
          </a:p>
          <a:p>
            <a:r>
              <a:rPr lang="ko-KR" altLang="en-US" dirty="0" smtClean="0"/>
              <a:t>대상과 방법</a:t>
            </a:r>
            <a:r>
              <a:rPr lang="en-US" altLang="ko-KR" dirty="0" smtClean="0"/>
              <a:t>(Materials and Methods)</a:t>
            </a:r>
          </a:p>
          <a:p>
            <a:r>
              <a:rPr lang="ko-KR" altLang="en-US" dirty="0" smtClean="0"/>
              <a:t>결과</a:t>
            </a:r>
            <a:r>
              <a:rPr lang="en-US" altLang="ko-KR" dirty="0" smtClean="0"/>
              <a:t>(Results)</a:t>
            </a:r>
          </a:p>
          <a:p>
            <a:r>
              <a:rPr lang="ko-KR" altLang="en-US" dirty="0" smtClean="0"/>
              <a:t>고찰</a:t>
            </a:r>
            <a:r>
              <a:rPr lang="en-US" altLang="ko-KR" dirty="0" smtClean="0"/>
              <a:t>(Discussion)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서론</a:t>
            </a:r>
            <a:r>
              <a:rPr lang="en-US" altLang="ko-KR" dirty="0" smtClean="0"/>
              <a:t>(Introduction)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역할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독자의 관심을 불러일으키는 것</a:t>
            </a:r>
            <a:endParaRPr lang="en-US" altLang="ko-KR" dirty="0" smtClean="0"/>
          </a:p>
          <a:p>
            <a:pPr marL="971550" lvl="1" indent="-514350">
              <a:buFont typeface="+mj-lt"/>
              <a:buAutoNum type="arabicPeriod"/>
            </a:pPr>
            <a:r>
              <a:rPr lang="ko-KR" altLang="en-US" dirty="0" smtClean="0"/>
              <a:t>독자가 그 논문을 이해하기 위해 필요한 예비지식을 제공하는 것</a:t>
            </a:r>
            <a:endParaRPr lang="en-US" altLang="ko-KR" dirty="0" smtClean="0"/>
          </a:p>
          <a:p>
            <a:pPr marL="971550" lvl="1" indent="-514350">
              <a:buNone/>
            </a:pPr>
            <a:r>
              <a:rPr lang="en-US" altLang="ko-KR" dirty="0" smtClean="0"/>
              <a:t>=&gt; </a:t>
            </a:r>
            <a:r>
              <a:rPr lang="ko-KR" altLang="en-US" dirty="0" smtClean="0"/>
              <a:t>단도직입적</a:t>
            </a:r>
            <a:r>
              <a:rPr lang="en-US" altLang="ko-KR" dirty="0" smtClean="0"/>
              <a:t>,</a:t>
            </a:r>
            <a:r>
              <a:rPr lang="ko-KR" altLang="en-US" dirty="0" smtClean="0"/>
              <a:t> 구체적으로 기술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충분한 정보를 전달하고 가능한 짧게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읽기 쉽게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주된 내용</a:t>
            </a:r>
            <a:endParaRPr lang="en-US" altLang="ko-KR" dirty="0" smtClean="0"/>
          </a:p>
          <a:p>
            <a:pPr marL="971550" lvl="1" indent="-514350">
              <a:buFontTx/>
              <a:buChar char="-"/>
            </a:pPr>
            <a:r>
              <a:rPr lang="ko-KR" altLang="en-US" dirty="0" smtClean="0"/>
              <a:t>논문이 취급되는 논점을 명시</a:t>
            </a:r>
            <a:endParaRPr lang="en-US" altLang="ko-KR" dirty="0" smtClean="0"/>
          </a:p>
          <a:p>
            <a:pPr marL="971550" lvl="1" indent="-514350">
              <a:buFontTx/>
              <a:buChar char="-"/>
            </a:pPr>
            <a:r>
              <a:rPr lang="ko-KR" altLang="en-US" dirty="0" smtClean="0"/>
              <a:t>선행하여 그 토픽에 대하여 이미 알려진 사항</a:t>
            </a:r>
            <a:r>
              <a:rPr lang="en-US" altLang="ko-KR" dirty="0" smtClean="0"/>
              <a:t>*(</a:t>
            </a:r>
            <a:r>
              <a:rPr lang="ko-KR" altLang="en-US" dirty="0" smtClean="0"/>
              <a:t>참고문헌표시</a:t>
            </a:r>
            <a:r>
              <a:rPr lang="en-US" altLang="ko-KR" dirty="0" smtClean="0"/>
              <a:t>)</a:t>
            </a:r>
            <a:r>
              <a:rPr lang="ko-KR" altLang="en-US" dirty="0" smtClean="0"/>
              <a:t>과 미지의 사항이 무엇인가에 대해 기술하고 대상에 대해서도 기술</a:t>
            </a:r>
            <a:endParaRPr lang="en-US" altLang="ko-KR" dirty="0" smtClean="0"/>
          </a:p>
          <a:p>
            <a:pPr marL="971550" lvl="1" indent="-514350">
              <a:buFontTx/>
              <a:buChar char="-"/>
            </a:pPr>
            <a:r>
              <a:rPr lang="ko-KR" altLang="en-US" dirty="0" smtClean="0"/>
              <a:t>최초의 보고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중요도가 높은 논문</a:t>
            </a:r>
            <a:r>
              <a:rPr lang="en-US" altLang="ko-KR" dirty="0" smtClean="0"/>
              <a:t>, elegant </a:t>
            </a:r>
            <a:r>
              <a:rPr lang="ko-KR" altLang="en-US" dirty="0" smtClean="0"/>
              <a:t>논문 정도를 기준으로 취사선택</a:t>
            </a:r>
            <a:endParaRPr lang="en-US" altLang="ko-KR" dirty="0" smtClean="0"/>
          </a:p>
          <a:p>
            <a:pPr marL="571500" indent="-514350"/>
            <a:endParaRPr lang="en-US" altLang="ko-KR" dirty="0" smtClean="0"/>
          </a:p>
          <a:p>
            <a:pPr marL="571500" indent="-514350"/>
            <a:endParaRPr lang="en-US" altLang="ko-KR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생물의학계 잡지는 새로움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중요도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포괄성이 </a:t>
            </a:r>
            <a:r>
              <a:rPr lang="ko-KR" altLang="en-US" dirty="0" smtClean="0"/>
              <a:t>풍부한 논문을 선호한다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서론</a:t>
            </a:r>
            <a:r>
              <a:rPr lang="en-US" altLang="ko-KR" dirty="0" smtClean="0"/>
              <a:t>(introduction) </a:t>
            </a:r>
            <a:r>
              <a:rPr lang="ko-KR" altLang="en-US" dirty="0" smtClean="0"/>
              <a:t>부분은 그 논문의 새로움</a:t>
            </a:r>
            <a:r>
              <a:rPr lang="en-US" altLang="ko-KR" dirty="0" smtClean="0"/>
              <a:t>(originality), </a:t>
            </a:r>
            <a:r>
              <a:rPr lang="ko-KR" altLang="en-US" dirty="0" smtClean="0"/>
              <a:t>중요성을 표시하기 위한 장소이다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논문의 새로운 점을 강조하려면 우선 미지의 사항에서 시작하여 논점을 시작한다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논문 전체가 논점에 의거하고 있기 때문에 논점의 제시는 서론부분에서 가장 중요한 부분을 차지한다</a:t>
            </a:r>
            <a:r>
              <a:rPr lang="en-US" altLang="ko-KR" dirty="0" smtClean="0"/>
              <a:t>.  </a:t>
            </a:r>
            <a:endParaRPr lang="ko-KR" altLang="en-US" dirty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dirty="0" smtClean="0"/>
              <a:t>서론</a:t>
            </a:r>
            <a:r>
              <a:rPr lang="en-US" altLang="ko-KR" dirty="0" smtClean="0"/>
              <a:t>(Introduction)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1094</Words>
  <Application>Microsoft Office PowerPoint</Application>
  <PresentationFormat>화면 슬라이드 쇼(4:3)</PresentationFormat>
  <Paragraphs>178</Paragraphs>
  <Slides>33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34" baseType="lpstr">
      <vt:lpstr>Office 테마</vt:lpstr>
      <vt:lpstr>논문 작성법</vt:lpstr>
      <vt:lpstr>군맹무상(群盲撫象)</vt:lpstr>
      <vt:lpstr>잘못된 과학적 글쓰기</vt:lpstr>
      <vt:lpstr>논문이 갖추어야 할 사항</vt:lpstr>
      <vt:lpstr>논문의 기본적 구성요소</vt:lpstr>
      <vt:lpstr>논문의 기본적 구성요소의 중요성</vt:lpstr>
      <vt:lpstr>논문 텍스트의 구성</vt:lpstr>
      <vt:lpstr>서론(Introduction)</vt:lpstr>
      <vt:lpstr>서론(Introduction)</vt:lpstr>
      <vt:lpstr>서론(Introduction)</vt:lpstr>
      <vt:lpstr>서론이 갖추어야 할 사항</vt:lpstr>
      <vt:lpstr>서론이 갖추어야 할 사항</vt:lpstr>
      <vt:lpstr>서론(Introduction) 기술의 Tips</vt:lpstr>
      <vt:lpstr>대상과 방법(Materials and Methods)</vt:lpstr>
      <vt:lpstr>대상과 방법(Materials and Methods)</vt:lpstr>
      <vt:lpstr>대상과 방법(Materials and Methods)</vt:lpstr>
      <vt:lpstr>결과(Results)</vt:lpstr>
      <vt:lpstr>결과(Results)</vt:lpstr>
      <vt:lpstr>고찰(Discussion)</vt:lpstr>
      <vt:lpstr>고찰(Discussion)</vt:lpstr>
      <vt:lpstr>고찰(Discussion)</vt:lpstr>
      <vt:lpstr>초록(Abstract)</vt:lpstr>
      <vt:lpstr>초록(Abstract)</vt:lpstr>
      <vt:lpstr>초록(Abstract)</vt:lpstr>
      <vt:lpstr>초록(Abstract) 기술의 Tip</vt:lpstr>
      <vt:lpstr>표제(Title)</vt:lpstr>
      <vt:lpstr>논문은 심사기준에 맞아야 한다</vt:lpstr>
      <vt:lpstr>슬라이드 28</vt:lpstr>
      <vt:lpstr>슬라이드 29</vt:lpstr>
      <vt:lpstr>슬라이드 30</vt:lpstr>
      <vt:lpstr>슬라이드 31</vt:lpstr>
      <vt:lpstr>잘못된 과학적 글쓰기</vt:lpstr>
      <vt:lpstr>표절과 인용?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논문 작성법</dc:title>
  <dc:creator>med</dc:creator>
  <cp:lastModifiedBy>med</cp:lastModifiedBy>
  <cp:revision>27</cp:revision>
  <dcterms:created xsi:type="dcterms:W3CDTF">2010-11-22T07:39:54Z</dcterms:created>
  <dcterms:modified xsi:type="dcterms:W3CDTF">2010-11-23T01:14:41Z</dcterms:modified>
</cp:coreProperties>
</file>